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31" r:id="rId4"/>
    <p:sldId id="332" r:id="rId5"/>
    <p:sldId id="336" r:id="rId6"/>
    <p:sldId id="338" r:id="rId7"/>
    <p:sldId id="339" r:id="rId8"/>
    <p:sldId id="330" r:id="rId9"/>
    <p:sldId id="334" r:id="rId10"/>
    <p:sldId id="337" r:id="rId11"/>
    <p:sldId id="265" r:id="rId12"/>
    <p:sldId id="266" r:id="rId13"/>
    <p:sldId id="335" r:id="rId14"/>
    <p:sldId id="333" r:id="rId15"/>
    <p:sldId id="258" r:id="rId16"/>
    <p:sldId id="259" r:id="rId17"/>
    <p:sldId id="260" r:id="rId18"/>
    <p:sldId id="261" r:id="rId19"/>
    <p:sldId id="262" r:id="rId20"/>
    <p:sldId id="263" r:id="rId21"/>
    <p:sldId id="340" r:id="rId22"/>
    <p:sldId id="341" r:id="rId23"/>
    <p:sldId id="342" r:id="rId24"/>
    <p:sldId id="343" r:id="rId25"/>
    <p:sldId id="344" r:id="rId26"/>
    <p:sldId id="345" r:id="rId27"/>
    <p:sldId id="350" r:id="rId28"/>
    <p:sldId id="346" r:id="rId29"/>
    <p:sldId id="347" r:id="rId30"/>
    <p:sldId id="348" r:id="rId31"/>
    <p:sldId id="349" r:id="rId32"/>
    <p:sldId id="352" r:id="rId33"/>
    <p:sldId id="326" r:id="rId34"/>
    <p:sldId id="351" r:id="rId35"/>
    <p:sldId id="267" r:id="rId36"/>
    <p:sldId id="317" r:id="rId37"/>
    <p:sldId id="318" r:id="rId38"/>
    <p:sldId id="320" r:id="rId39"/>
    <p:sldId id="321" r:id="rId40"/>
    <p:sldId id="322" r:id="rId41"/>
    <p:sldId id="323" r:id="rId42"/>
    <p:sldId id="324" r:id="rId43"/>
    <p:sldId id="264" r:id="rId44"/>
    <p:sldId id="329" r:id="rId45"/>
    <p:sldId id="328" r:id="rId46"/>
    <p:sldId id="325" r:id="rId47"/>
    <p:sldId id="319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hRVPUYDxT6sGXKo3OWeFj0Wct/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7733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f1f44fd1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8f1f44fd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f1f44fd1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8f1f44fd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707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052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112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975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8044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7857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194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69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864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71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070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36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781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8658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942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583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f1f44fd1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f1f44fd1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f1f44fd1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f1f44fd1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225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f1f44fd1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f1f44fd1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211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1f44fd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8f1f44fd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1f44fd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8f1f44fd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43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1f44fd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8f1f44fd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38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56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526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273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42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068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79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6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82291" y="211016"/>
            <a:ext cx="11876926" cy="366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en-US" sz="7200" b="1" dirty="0" smtClean="0"/>
              <a:t>How convolution works? </a:t>
            </a:r>
            <a:r>
              <a:rPr lang="en-US" sz="8100" b="1" dirty="0" smtClean="0"/>
              <a:t/>
            </a:r>
            <a:br>
              <a:rPr lang="en-US" sz="8100" b="1" dirty="0" smtClean="0"/>
            </a:br>
            <a:r>
              <a:rPr lang="en-US" sz="5900" b="1" dirty="0" smtClean="0"/>
              <a:t> </a:t>
            </a:r>
            <a:r>
              <a:rPr lang="en-US" sz="8100" b="1" dirty="0" smtClean="0"/>
              <a:t/>
            </a:r>
            <a:br>
              <a:rPr lang="en-US" sz="8100" b="1" dirty="0" smtClean="0"/>
            </a:br>
            <a:r>
              <a:rPr lang="en-US" sz="5400" b="1" dirty="0" smtClean="0">
                <a:latin typeface="Consolas"/>
                <a:ea typeface="Consolas"/>
                <a:cs typeface="Consolas"/>
                <a:sym typeface="Consolas"/>
              </a:rPr>
              <a:t>From </a:t>
            </a:r>
            <a:br>
              <a:rPr lang="en-US" sz="5400" b="1" dirty="0" smtClean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5400" b="1" dirty="0" smtClean="0">
                <a:latin typeface="Consolas"/>
                <a:ea typeface="Consolas"/>
                <a:cs typeface="Consolas"/>
                <a:sym typeface="Consolas"/>
              </a:rPr>
              <a:t>a programmer perspective</a:t>
            </a:r>
            <a:endParaRPr lang="en-US" sz="5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630" y="4902271"/>
            <a:ext cx="11876926" cy="1329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 i="1" dirty="0" smtClean="0"/>
              <a:t>Concepts, Mechanisms, Parameters</a:t>
            </a:r>
            <a:r>
              <a:rPr lang="en-US" sz="3200" i="1" dirty="0"/>
              <a:t>, Structure, Behavior</a:t>
            </a:r>
            <a:endParaRPr sz="32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 i="1" dirty="0"/>
              <a:t>with </a:t>
            </a:r>
            <a:endParaRPr sz="32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 i="1" dirty="0" smtClean="0"/>
              <a:t>Practical </a:t>
            </a:r>
            <a:r>
              <a:rPr lang="en-US" sz="3200" i="1" dirty="0" smtClean="0"/>
              <a:t>Examples </a:t>
            </a:r>
            <a:endParaRPr sz="3200" i="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199" y="28399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 smtClean="0"/>
              <a:t>PART A: BACKGROUND</a:t>
            </a:r>
            <a:endParaRPr b="1" dirty="0"/>
          </a:p>
        </p:txBody>
      </p:sp>
      <p:sp>
        <p:nvSpPr>
          <p:cNvPr id="92" name="Google Shape;92;p2"/>
          <p:cNvSpPr txBox="1"/>
          <p:nvPr/>
        </p:nvSpPr>
        <p:spPr>
          <a:xfrm>
            <a:off x="170872" y="1089891"/>
            <a:ext cx="118502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1007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864577" y="1013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Generic CNN Architecture</a:t>
            </a:r>
            <a:endParaRPr dirty="0"/>
          </a:p>
        </p:txBody>
      </p:sp>
      <p:pic>
        <p:nvPicPr>
          <p:cNvPr id="146" name="Google Shape;146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7430" b="6620"/>
          <a:stretch/>
        </p:blipFill>
        <p:spPr>
          <a:xfrm>
            <a:off x="864577" y="1494692"/>
            <a:ext cx="10257693" cy="50317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015345" y="6086764"/>
            <a:ext cx="1607128" cy="62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8f1f44fd13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7152" y="1688124"/>
            <a:ext cx="7370449" cy="49661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5;p9"/>
          <p:cNvSpPr txBox="1">
            <a:spLocks noGrp="1"/>
          </p:cNvSpPr>
          <p:nvPr>
            <p:ph type="title"/>
          </p:nvPr>
        </p:nvSpPr>
        <p:spPr>
          <a:xfrm>
            <a:off x="864577" y="1013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CNN Block: </a:t>
            </a:r>
            <a:r>
              <a:rPr lang="en-US" dirty="0" err="1" smtClean="0"/>
              <a:t>Convolution+Activation+Pooling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5;p9"/>
          <p:cNvSpPr txBox="1">
            <a:spLocks noGrp="1"/>
          </p:cNvSpPr>
          <p:nvPr>
            <p:ph type="title"/>
          </p:nvPr>
        </p:nvSpPr>
        <p:spPr>
          <a:xfrm>
            <a:off x="864577" y="1013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4400"/>
            </a:pPr>
            <a:r>
              <a:rPr lang="en-US" dirty="0"/>
              <a:t>VGG16 CNN Architecture</a:t>
            </a:r>
            <a:endParaRPr dirty="0"/>
          </a:p>
        </p:txBody>
      </p:sp>
      <p:pic>
        <p:nvPicPr>
          <p:cNvPr id="2050" name="Picture 2" descr="VGG-16 | CNN model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77" y="1604840"/>
            <a:ext cx="10329239" cy="45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067636" y="5292436"/>
            <a:ext cx="1312541" cy="1025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61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732" y="2415455"/>
            <a:ext cx="7261433" cy="440029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Matrix Multiplication</a:t>
            </a:r>
            <a:endParaRPr b="1"/>
          </a:p>
        </p:txBody>
      </p:sp>
      <p:sp>
        <p:nvSpPr>
          <p:cNvPr id="92" name="Google Shape;92;p2"/>
          <p:cNvSpPr txBox="1"/>
          <p:nvPr/>
        </p:nvSpPr>
        <p:spPr>
          <a:xfrm>
            <a:off x="170872" y="1089891"/>
            <a:ext cx="1185025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Let’s begin with Matrix Multiplication: In this context, we can argue that there are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types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matrix multiplication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one what we can remember from Linear Math as below: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5390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Matrix Multiplication</a:t>
            </a:r>
            <a:endParaRPr b="1"/>
          </a:p>
        </p:txBody>
      </p:sp>
      <p:sp>
        <p:nvSpPr>
          <p:cNvPr id="98" name="Google Shape;98;p3"/>
          <p:cNvSpPr txBox="1"/>
          <p:nvPr/>
        </p:nvSpPr>
        <p:spPr>
          <a:xfrm>
            <a:off x="170872" y="1089891"/>
            <a:ext cx="1185025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Let’s begin with Matrix Multiplication: In this context, we can argue that there are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types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matrix multiplication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one what we can remember from Linear Math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one is Element-wise Matrix Multiplication as follows: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8443" y="2800797"/>
            <a:ext cx="4392081" cy="211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760" y="5121057"/>
            <a:ext cx="78962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Matrix Multiplication with Numpy</a:t>
            </a:r>
            <a:endParaRPr b="1"/>
          </a:p>
        </p:txBody>
      </p:sp>
      <p:sp>
        <p:nvSpPr>
          <p:cNvPr id="106" name="Google Shape;106;p4"/>
          <p:cNvSpPr txBox="1"/>
          <p:nvPr/>
        </p:nvSpPr>
        <p:spPr>
          <a:xfrm>
            <a:off x="170872" y="1089891"/>
            <a:ext cx="118502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one what we can remember from Linear Math as below: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4690" y="1943225"/>
            <a:ext cx="6862617" cy="45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Matrix Multiplication with Numpy</a:t>
            </a:r>
            <a:endParaRPr b="1"/>
          </a:p>
        </p:txBody>
      </p:sp>
      <p:sp>
        <p:nvSpPr>
          <p:cNvPr id="113" name="Google Shape;113;p5"/>
          <p:cNvSpPr txBox="1"/>
          <p:nvPr/>
        </p:nvSpPr>
        <p:spPr>
          <a:xfrm>
            <a:off x="170872" y="1089891"/>
            <a:ext cx="118502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one is Element-wise Matrix Multiplication as follows: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1308" y="1874645"/>
            <a:ext cx="7531365" cy="489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Matrix Multiplication with </a:t>
            </a:r>
            <a:r>
              <a:rPr lang="en-US" b="1" dirty="0" err="1"/>
              <a:t>Numpy</a:t>
            </a:r>
            <a:endParaRPr b="1" dirty="0"/>
          </a:p>
        </p:txBody>
      </p:sp>
      <p:sp>
        <p:nvSpPr>
          <p:cNvPr id="120" name="Google Shape;120;p6"/>
          <p:cNvSpPr txBox="1"/>
          <p:nvPr/>
        </p:nvSpPr>
        <p:spPr>
          <a:xfrm>
            <a:off x="170872" y="1089891"/>
            <a:ext cx="118502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one is Element-wise Matrix Multiplication as follows with 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operator: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6505" y="1960417"/>
            <a:ext cx="7191436" cy="468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929" y="71728"/>
            <a:ext cx="9380970" cy="6652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64655" y="360485"/>
            <a:ext cx="121273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>
              <a:buSzPts val="4400"/>
            </a:pPr>
            <a:r>
              <a:rPr lang="en-US" b="1" dirty="0" smtClean="0"/>
              <a:t>An Image Detection Project</a:t>
            </a:r>
            <a:r>
              <a:rPr lang="en-US" b="1" dirty="0" smtClean="0"/>
              <a:t>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Assume </a:t>
            </a:r>
            <a:r>
              <a:rPr lang="en-US" dirty="0"/>
              <a:t>that an </a:t>
            </a:r>
            <a:r>
              <a:rPr lang="en-US" dirty="0" smtClean="0"/>
              <a:t>image like below </a:t>
            </a:r>
            <a:r>
              <a:rPr lang="en-US" dirty="0"/>
              <a:t>is given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392" y="2031789"/>
            <a:ext cx="4630028" cy="4756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819150" y="429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Image File Format: 3 </a:t>
            </a:r>
            <a:r>
              <a:rPr lang="en-US" b="1" dirty="0" smtClean="0"/>
              <a:t>entries </a:t>
            </a:r>
            <a:r>
              <a:rPr lang="en-US" b="1" dirty="0"/>
              <a:t>of </a:t>
            </a:r>
            <a:r>
              <a:rPr lang="en-US" b="1" dirty="0" smtClean="0"/>
              <a:t>2D Arrays</a:t>
            </a:r>
            <a:endParaRPr b="1" dirty="0"/>
          </a:p>
        </p:txBody>
      </p:sp>
      <p:pic>
        <p:nvPicPr>
          <p:cNvPr id="132" name="Google Shape;132;p8" descr="Deep Learning DIY lectur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238" y="1583108"/>
            <a:ext cx="7527636" cy="506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 descr="How to Convert an RGB Image to Grayscal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850909" y="3599753"/>
            <a:ext cx="3163360" cy="303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/>
          <p:nvPr/>
        </p:nvSpPr>
        <p:spPr>
          <a:xfrm>
            <a:off x="665018" y="3696735"/>
            <a:ext cx="3897746" cy="316126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2431229" y="3415087"/>
            <a:ext cx="507761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Red                      Green                 Blue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Channel         0                              1                       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03860" y="1021772"/>
            <a:ext cx="10919623" cy="5143500"/>
            <a:chOff x="533524" y="808892"/>
            <a:chExt cx="10919623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524" y="808892"/>
              <a:ext cx="10919623" cy="514350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7541580" y="1136072"/>
              <a:ext cx="650630" cy="3334328"/>
            </a:xfrm>
            <a:prstGeom prst="roundRect">
              <a:avLst/>
            </a:prstGeom>
            <a:solidFill>
              <a:schemeClr val="accent4">
                <a:alpha val="36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834895" y="2336799"/>
              <a:ext cx="4082473" cy="858983"/>
            </a:xfrm>
            <a:prstGeom prst="roundRect">
              <a:avLst/>
            </a:prstGeom>
            <a:solidFill>
              <a:schemeClr val="accent4">
                <a:alpha val="36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0836" y="200163"/>
            <a:ext cx="1190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MANUAL CREATION OF A “+” FILTER (KERNEL) of size 8x8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69927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0834" y="223"/>
            <a:ext cx="1190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MANUAL CREATION OF A “+” FILTER (KERNEL) of size 8x8</a:t>
            </a:r>
            <a:endParaRPr lang="en-US" sz="3200" b="1" dirty="0"/>
          </a:p>
        </p:txBody>
      </p:sp>
      <p:sp>
        <p:nvSpPr>
          <p:cNvPr id="9" name="Google Shape;120;p6"/>
          <p:cNvSpPr txBox="1"/>
          <p:nvPr/>
        </p:nvSpPr>
        <p:spPr>
          <a:xfrm>
            <a:off x="0" y="911052"/>
            <a:ext cx="12192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would be the </a:t>
            </a:r>
            <a:r>
              <a:rPr lang="en-US" sz="36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you multiply </a:t>
            </a:r>
            <a:r>
              <a:rPr lang="en-US" sz="36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plusFilter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matrix with a </a:t>
            </a:r>
            <a:r>
              <a:rPr lang="en-US" sz="36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all </a:t>
            </a:r>
            <a:r>
              <a:rPr lang="en-US" sz="3600" b="1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 values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89528" y="3101907"/>
            <a:ext cx="9070107" cy="2918691"/>
            <a:chOff x="489528" y="3101907"/>
            <a:chExt cx="9070107" cy="2918691"/>
          </a:xfrm>
        </p:grpSpPr>
        <p:grpSp>
          <p:nvGrpSpPr>
            <p:cNvPr id="7" name="Group 6"/>
            <p:cNvGrpSpPr/>
            <p:nvPr/>
          </p:nvGrpSpPr>
          <p:grpSpPr>
            <a:xfrm>
              <a:off x="489528" y="3101907"/>
              <a:ext cx="3177310" cy="2918691"/>
              <a:chOff x="5747805" y="902017"/>
              <a:chExt cx="4445386" cy="410789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47751" t="1810" r="11538" b="18323"/>
              <a:stretch/>
            </p:blipFill>
            <p:spPr>
              <a:xfrm>
                <a:off x="5747805" y="902017"/>
                <a:ext cx="4445386" cy="4107899"/>
              </a:xfrm>
              <a:prstGeom prst="rect">
                <a:avLst/>
              </a:prstGeom>
            </p:spPr>
          </p:pic>
          <p:sp>
            <p:nvSpPr>
              <p:cNvPr id="5" name="Rounded Rectangle 4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chemeClr val="accent4">
                  <a:alpha val="36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>
                  <a:alpha val="36000"/>
                </a:srgb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3304" y="3101907"/>
              <a:ext cx="3786331" cy="275587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689537" y="4145753"/>
              <a:ext cx="4235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/>
                <a:t>*</a:t>
              </a:r>
              <a:endParaRPr lang="en-US" b="1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008131" y="4121330"/>
            <a:ext cx="160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=   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5201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0834" y="223"/>
            <a:ext cx="1190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MANUAL CREATION OF A “+” FILTER (KERNEL) of size 8x8</a:t>
            </a:r>
            <a:endParaRPr lang="en-US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423781" y="3343580"/>
            <a:ext cx="5001379" cy="3514420"/>
            <a:chOff x="4304145" y="4672089"/>
            <a:chExt cx="2974109" cy="2185911"/>
          </a:xfrm>
        </p:grpSpPr>
        <p:grpSp>
          <p:nvGrpSpPr>
            <p:cNvPr id="10" name="Group 9"/>
            <p:cNvGrpSpPr/>
            <p:nvPr/>
          </p:nvGrpSpPr>
          <p:grpSpPr>
            <a:xfrm>
              <a:off x="4304145" y="4672089"/>
              <a:ext cx="2974109" cy="2185911"/>
              <a:chOff x="5570312" y="808892"/>
              <a:chExt cx="5081200" cy="4567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46126" r="7341" b="11198"/>
              <a:stretch/>
            </p:blipFill>
            <p:spPr>
              <a:xfrm>
                <a:off x="5570312" y="808892"/>
                <a:ext cx="5081200" cy="4567565"/>
              </a:xfrm>
              <a:prstGeom prst="rect">
                <a:avLst/>
              </a:prstGeom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&gt;=0</a:t>
                </a:r>
                <a:endParaRPr lang="en-US" dirty="0"/>
              </a:p>
            </p:txBody>
          </p:sp>
        </p:grpSp>
        <p:sp>
          <p:nvSpPr>
            <p:cNvPr id="2" name="Rounded Rectangle 1"/>
            <p:cNvSpPr/>
            <p:nvPr/>
          </p:nvSpPr>
          <p:spPr>
            <a:xfrm>
              <a:off x="4498111" y="4856376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82213" y="4849145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82212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99348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83324" y="866573"/>
            <a:ext cx="7360691" cy="2204610"/>
            <a:chOff x="489528" y="3101907"/>
            <a:chExt cx="9070107" cy="2918691"/>
          </a:xfrm>
        </p:grpSpPr>
        <p:grpSp>
          <p:nvGrpSpPr>
            <p:cNvPr id="21" name="Group 20"/>
            <p:cNvGrpSpPr/>
            <p:nvPr/>
          </p:nvGrpSpPr>
          <p:grpSpPr>
            <a:xfrm>
              <a:off x="489528" y="3101907"/>
              <a:ext cx="3177310" cy="2918691"/>
              <a:chOff x="5747805" y="902017"/>
              <a:chExt cx="4445386" cy="4107899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47751" t="1810" r="11538" b="18323"/>
              <a:stretch/>
            </p:blipFill>
            <p:spPr>
              <a:xfrm>
                <a:off x="5747805" y="902017"/>
                <a:ext cx="4445386" cy="4107899"/>
              </a:xfrm>
              <a:prstGeom prst="rect">
                <a:avLst/>
              </a:prstGeom>
            </p:spPr>
          </p:pic>
          <p:sp>
            <p:nvSpPr>
              <p:cNvPr id="25" name="Rounded Rectangle 24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chemeClr val="accent4">
                  <a:alpha val="36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>
                  <a:alpha val="36000"/>
                </a:srgb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3304" y="3101907"/>
              <a:ext cx="3786331" cy="275587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689537" y="4145753"/>
              <a:ext cx="4235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/>
                <a:t>*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1314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0834" y="223"/>
            <a:ext cx="1190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MANUAL CREATION OF A “+” FILTER (KERNEL) of size 8x8</a:t>
            </a:r>
            <a:endParaRPr lang="en-US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10834" y="3343580"/>
            <a:ext cx="5001379" cy="3514420"/>
            <a:chOff x="4304145" y="4672089"/>
            <a:chExt cx="2974109" cy="2185911"/>
          </a:xfrm>
        </p:grpSpPr>
        <p:grpSp>
          <p:nvGrpSpPr>
            <p:cNvPr id="10" name="Group 9"/>
            <p:cNvGrpSpPr/>
            <p:nvPr/>
          </p:nvGrpSpPr>
          <p:grpSpPr>
            <a:xfrm>
              <a:off x="4304145" y="4672089"/>
              <a:ext cx="2974109" cy="2185911"/>
              <a:chOff x="5570312" y="808892"/>
              <a:chExt cx="5081200" cy="4567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46126" r="7341" b="11198"/>
              <a:stretch/>
            </p:blipFill>
            <p:spPr>
              <a:xfrm>
                <a:off x="5570312" y="808892"/>
                <a:ext cx="5081200" cy="4567565"/>
              </a:xfrm>
              <a:prstGeom prst="rect">
                <a:avLst/>
              </a:prstGeom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&gt;=0</a:t>
                </a:r>
                <a:endParaRPr lang="en-US" dirty="0"/>
              </a:p>
            </p:txBody>
          </p:sp>
        </p:grpSp>
        <p:sp>
          <p:nvSpPr>
            <p:cNvPr id="2" name="Rounded Rectangle 1"/>
            <p:cNvSpPr/>
            <p:nvPr/>
          </p:nvSpPr>
          <p:spPr>
            <a:xfrm>
              <a:off x="4498111" y="4856376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82213" y="4849145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82212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99348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83324" y="866573"/>
            <a:ext cx="7360691" cy="2204610"/>
            <a:chOff x="489528" y="3101907"/>
            <a:chExt cx="9070107" cy="2918691"/>
          </a:xfrm>
        </p:grpSpPr>
        <p:grpSp>
          <p:nvGrpSpPr>
            <p:cNvPr id="21" name="Group 20"/>
            <p:cNvGrpSpPr/>
            <p:nvPr/>
          </p:nvGrpSpPr>
          <p:grpSpPr>
            <a:xfrm>
              <a:off x="489528" y="3101907"/>
              <a:ext cx="3177310" cy="2918691"/>
              <a:chOff x="5747805" y="902017"/>
              <a:chExt cx="4445386" cy="4107899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47751" t="1810" r="11538" b="18323"/>
              <a:stretch/>
            </p:blipFill>
            <p:spPr>
              <a:xfrm>
                <a:off x="5747805" y="902017"/>
                <a:ext cx="4445386" cy="4107899"/>
              </a:xfrm>
              <a:prstGeom prst="rect">
                <a:avLst/>
              </a:prstGeom>
            </p:spPr>
          </p:pic>
          <p:sp>
            <p:nvSpPr>
              <p:cNvPr id="25" name="Rounded Rectangle 24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chemeClr val="accent4">
                  <a:alpha val="36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>
                  <a:alpha val="36000"/>
                </a:srgb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3304" y="3101907"/>
              <a:ext cx="3786331" cy="275587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689537" y="4145753"/>
              <a:ext cx="4235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/>
                <a:t>*</a:t>
              </a:r>
              <a:endParaRPr lang="en-US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731" y="3386038"/>
            <a:ext cx="5306450" cy="298409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6655656" y="3773796"/>
            <a:ext cx="1551993" cy="819877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6671283" y="5422487"/>
            <a:ext cx="1551993" cy="819877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8993832" y="3792268"/>
            <a:ext cx="1551993" cy="819877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8968018" y="5422486"/>
            <a:ext cx="1551993" cy="819877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8223276" y="3773796"/>
            <a:ext cx="770555" cy="2565531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596226" y="4669439"/>
            <a:ext cx="4018341" cy="660927"/>
          </a:xfrm>
          <a:prstGeom prst="roundRect">
            <a:avLst/>
          </a:prstGeom>
          <a:solidFill>
            <a:srgbClr val="FFC000">
              <a:alpha val="13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&gt;=0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49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0834" y="223"/>
            <a:ext cx="119056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After Multiplication, if you </a:t>
            </a:r>
            <a:r>
              <a:rPr lang="en-US" sz="3200" b="1" dirty="0" smtClean="0">
                <a:solidFill>
                  <a:srgbClr val="FF0000"/>
                </a:solidFill>
              </a:rPr>
              <a:t>sum up </a:t>
            </a:r>
            <a:r>
              <a:rPr lang="en-US" sz="3200" b="1" dirty="0" smtClean="0"/>
              <a:t>all numbers in the resulting matrix?</a:t>
            </a:r>
            <a:endParaRPr lang="en-US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8097" y="1077441"/>
            <a:ext cx="5001379" cy="3514420"/>
            <a:chOff x="4304145" y="4672089"/>
            <a:chExt cx="2974109" cy="2185911"/>
          </a:xfrm>
        </p:grpSpPr>
        <p:grpSp>
          <p:nvGrpSpPr>
            <p:cNvPr id="10" name="Group 9"/>
            <p:cNvGrpSpPr/>
            <p:nvPr/>
          </p:nvGrpSpPr>
          <p:grpSpPr>
            <a:xfrm>
              <a:off x="4304145" y="4672089"/>
              <a:ext cx="2974109" cy="2185911"/>
              <a:chOff x="5570312" y="808892"/>
              <a:chExt cx="5081200" cy="4567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46126" r="7341" b="11198"/>
              <a:stretch/>
            </p:blipFill>
            <p:spPr>
              <a:xfrm>
                <a:off x="5570312" y="808892"/>
                <a:ext cx="5081200" cy="4567565"/>
              </a:xfrm>
              <a:prstGeom prst="rect">
                <a:avLst/>
              </a:prstGeom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&gt;=0</a:t>
                </a:r>
                <a:endParaRPr lang="en-US" dirty="0"/>
              </a:p>
            </p:txBody>
          </p:sp>
        </p:grpSp>
        <p:sp>
          <p:nvSpPr>
            <p:cNvPr id="2" name="Rounded Rectangle 1"/>
            <p:cNvSpPr/>
            <p:nvPr/>
          </p:nvSpPr>
          <p:spPr>
            <a:xfrm>
              <a:off x="4498111" y="4856376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82213" y="4849145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82212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99348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11294" y="1373730"/>
            <a:ext cx="5306450" cy="2984098"/>
            <a:chOff x="6423731" y="3386038"/>
            <a:chExt cx="5306450" cy="29840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3731" y="3386038"/>
              <a:ext cx="5306450" cy="2984098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6596226" y="3773796"/>
              <a:ext cx="4018341" cy="2565531"/>
              <a:chOff x="6596226" y="3773796"/>
              <a:chExt cx="4018341" cy="2565531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6655656" y="3773796"/>
                <a:ext cx="1551993" cy="819877"/>
              </a:xfrm>
              <a:prstGeom prst="roundRect">
                <a:avLst/>
              </a:prstGeom>
              <a:solidFill>
                <a:schemeClr val="accent2">
                  <a:alpha val="48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&lt;=0</a:t>
                </a:r>
                <a:endParaRPr 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671283" y="5422487"/>
                <a:ext cx="1551993" cy="819877"/>
              </a:xfrm>
              <a:prstGeom prst="roundRect">
                <a:avLst/>
              </a:prstGeom>
              <a:solidFill>
                <a:schemeClr val="accent2">
                  <a:alpha val="48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&lt;=0</a:t>
                </a:r>
                <a:endParaRPr lang="en-US" dirty="0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993832" y="3792268"/>
                <a:ext cx="1551993" cy="819877"/>
              </a:xfrm>
              <a:prstGeom prst="roundRect">
                <a:avLst/>
              </a:prstGeom>
              <a:solidFill>
                <a:schemeClr val="accent2">
                  <a:alpha val="48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&lt;=0</a:t>
                </a:r>
                <a:endParaRPr lang="en-US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8968018" y="5422486"/>
                <a:ext cx="1551993" cy="819877"/>
              </a:xfrm>
              <a:prstGeom prst="roundRect">
                <a:avLst/>
              </a:prstGeom>
              <a:solidFill>
                <a:schemeClr val="accent2">
                  <a:alpha val="48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&lt;=0</a:t>
                </a:r>
                <a:endParaRPr lang="en-US" dirty="0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8223276" y="3773796"/>
                <a:ext cx="770555" cy="2565531"/>
              </a:xfrm>
              <a:prstGeom prst="roundRect">
                <a:avLst/>
              </a:prstGeom>
              <a:solidFill>
                <a:srgbClr val="FFC000">
                  <a:alpha val="23000"/>
                </a:srgb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6596226" y="4669439"/>
                <a:ext cx="4018341" cy="660927"/>
              </a:xfrm>
              <a:prstGeom prst="roundRect">
                <a:avLst/>
              </a:prstGeom>
              <a:solidFill>
                <a:srgbClr val="FFC000">
                  <a:alpha val="13000"/>
                </a:srgb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&gt;=0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128097" y="4745586"/>
            <a:ext cx="119056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3 Possibilities for the summation:</a:t>
            </a:r>
          </a:p>
          <a:p>
            <a:pPr algn="ctr"/>
            <a:r>
              <a:rPr lang="en-US" sz="3200" b="1" dirty="0" smtClean="0"/>
              <a:t>0</a:t>
            </a:r>
          </a:p>
          <a:p>
            <a:pPr algn="ctr"/>
            <a:r>
              <a:rPr lang="en-US" sz="3200" b="1" dirty="0" smtClean="0"/>
              <a:t>Negative</a:t>
            </a:r>
          </a:p>
          <a:p>
            <a:pPr algn="ctr"/>
            <a:r>
              <a:rPr lang="en-US" sz="3200" b="1" dirty="0"/>
              <a:t>P</a:t>
            </a:r>
            <a:r>
              <a:rPr lang="en-US" sz="3200" b="1" dirty="0" smtClean="0"/>
              <a:t>ositive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89706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0834" y="223"/>
            <a:ext cx="119056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After Multiplication, if you </a:t>
            </a:r>
            <a:r>
              <a:rPr lang="en-US" sz="3200" b="1" dirty="0" smtClean="0">
                <a:solidFill>
                  <a:srgbClr val="FF0000"/>
                </a:solidFill>
              </a:rPr>
              <a:t>sum up </a:t>
            </a:r>
            <a:r>
              <a:rPr lang="en-US" sz="3200" b="1" dirty="0" smtClean="0"/>
              <a:t>all numbers in the resulting matrix?</a:t>
            </a:r>
            <a:endParaRPr lang="en-US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8097" y="1077441"/>
            <a:ext cx="5001379" cy="3514420"/>
            <a:chOff x="4304145" y="4672089"/>
            <a:chExt cx="2974109" cy="2185911"/>
          </a:xfrm>
        </p:grpSpPr>
        <p:grpSp>
          <p:nvGrpSpPr>
            <p:cNvPr id="10" name="Group 9"/>
            <p:cNvGrpSpPr/>
            <p:nvPr/>
          </p:nvGrpSpPr>
          <p:grpSpPr>
            <a:xfrm>
              <a:off x="4304145" y="4672089"/>
              <a:ext cx="2974109" cy="2185911"/>
              <a:chOff x="5570312" y="808892"/>
              <a:chExt cx="5081200" cy="4567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46126" r="7341" b="11198"/>
              <a:stretch/>
            </p:blipFill>
            <p:spPr>
              <a:xfrm>
                <a:off x="5570312" y="808892"/>
                <a:ext cx="5081200" cy="4567565"/>
              </a:xfrm>
              <a:prstGeom prst="rect">
                <a:avLst/>
              </a:prstGeom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&gt;=0</a:t>
                </a:r>
                <a:endParaRPr lang="en-US" dirty="0"/>
              </a:p>
            </p:txBody>
          </p:sp>
        </p:grpSp>
        <p:sp>
          <p:nvSpPr>
            <p:cNvPr id="2" name="Rounded Rectangle 1"/>
            <p:cNvSpPr/>
            <p:nvPr/>
          </p:nvSpPr>
          <p:spPr>
            <a:xfrm>
              <a:off x="4498111" y="4856376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82213" y="4849145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82212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99348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11294" y="1373730"/>
            <a:ext cx="5306450" cy="2984098"/>
            <a:chOff x="6423731" y="3386038"/>
            <a:chExt cx="5306450" cy="29840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3731" y="3386038"/>
              <a:ext cx="5306450" cy="2984098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6596226" y="3773796"/>
              <a:ext cx="4018341" cy="2565531"/>
              <a:chOff x="6596226" y="3773796"/>
              <a:chExt cx="4018341" cy="2565531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6655656" y="3773796"/>
                <a:ext cx="1551993" cy="819877"/>
              </a:xfrm>
              <a:prstGeom prst="roundRect">
                <a:avLst/>
              </a:prstGeom>
              <a:solidFill>
                <a:schemeClr val="accent2">
                  <a:alpha val="48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&lt;=0</a:t>
                </a:r>
                <a:endParaRPr 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671283" y="5422487"/>
                <a:ext cx="1551993" cy="819877"/>
              </a:xfrm>
              <a:prstGeom prst="roundRect">
                <a:avLst/>
              </a:prstGeom>
              <a:solidFill>
                <a:schemeClr val="accent2">
                  <a:alpha val="48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&lt;=0</a:t>
                </a:r>
                <a:endParaRPr lang="en-US" dirty="0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993832" y="3792268"/>
                <a:ext cx="1551993" cy="819877"/>
              </a:xfrm>
              <a:prstGeom prst="roundRect">
                <a:avLst/>
              </a:prstGeom>
              <a:solidFill>
                <a:schemeClr val="accent2">
                  <a:alpha val="48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&lt;=0</a:t>
                </a:r>
                <a:endParaRPr lang="en-US" dirty="0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8968018" y="5422486"/>
                <a:ext cx="1551993" cy="819877"/>
              </a:xfrm>
              <a:prstGeom prst="roundRect">
                <a:avLst/>
              </a:prstGeom>
              <a:solidFill>
                <a:schemeClr val="accent2">
                  <a:alpha val="48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&lt;=0</a:t>
                </a:r>
                <a:endParaRPr lang="en-US" dirty="0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8223276" y="3773796"/>
                <a:ext cx="770555" cy="2565531"/>
              </a:xfrm>
              <a:prstGeom prst="roundRect">
                <a:avLst/>
              </a:prstGeom>
              <a:solidFill>
                <a:srgbClr val="FFC000">
                  <a:alpha val="23000"/>
                </a:srgb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6596226" y="4669439"/>
                <a:ext cx="4018341" cy="660927"/>
              </a:xfrm>
              <a:prstGeom prst="roundRect">
                <a:avLst/>
              </a:prstGeom>
              <a:solidFill>
                <a:srgbClr val="FFC000">
                  <a:alpha val="13000"/>
                </a:srgb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&gt;=0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128097" y="4745586"/>
            <a:ext cx="5001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 Possibilities for the summation:</a:t>
            </a:r>
          </a:p>
          <a:p>
            <a:pPr algn="ctr"/>
            <a:r>
              <a:rPr lang="en-US" sz="2400" b="1" dirty="0" smtClean="0"/>
              <a:t>0</a:t>
            </a:r>
          </a:p>
          <a:p>
            <a:pPr algn="ctr"/>
            <a:r>
              <a:rPr lang="en-US" sz="2400" b="1" dirty="0" smtClean="0"/>
              <a:t>Negative</a:t>
            </a:r>
          </a:p>
          <a:p>
            <a:pPr algn="ctr"/>
            <a:r>
              <a:rPr lang="en-US" sz="2400" b="1" dirty="0"/>
              <a:t>P</a:t>
            </a:r>
            <a:r>
              <a:rPr lang="en-US" sz="2400" b="1" dirty="0" smtClean="0"/>
              <a:t>ositive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665297" y="4745586"/>
            <a:ext cx="52151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What would they </a:t>
            </a:r>
            <a:r>
              <a:rPr lang="en-US" sz="3200" b="1" i="1" dirty="0" smtClean="0"/>
              <a:t>indicate</a:t>
            </a:r>
            <a:r>
              <a:rPr lang="en-US" sz="3200" b="1" dirty="0" smtClean="0"/>
              <a:t> you about the </a:t>
            </a:r>
            <a:r>
              <a:rPr lang="en-US" sz="3200" b="1" u="sng" dirty="0" smtClean="0">
                <a:solidFill>
                  <a:srgbClr val="FF0000"/>
                </a:solidFill>
              </a:rPr>
              <a:t>presence</a:t>
            </a:r>
            <a:r>
              <a:rPr lang="en-US" sz="3200" b="1" dirty="0" smtClean="0"/>
              <a:t> of the filter in the given image?</a:t>
            </a:r>
          </a:p>
        </p:txBody>
      </p:sp>
    </p:spTree>
    <p:extLst>
      <p:ext uri="{BB962C8B-B14F-4D97-AF65-F5344CB8AC3E}">
        <p14:creationId xmlns:p14="http://schemas.microsoft.com/office/powerpoint/2010/main" val="346736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199" y="28399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 smtClean="0"/>
              <a:t>CONVOLUTION</a:t>
            </a:r>
            <a:endParaRPr b="1" dirty="0"/>
          </a:p>
        </p:txBody>
      </p:sp>
      <p:sp>
        <p:nvSpPr>
          <p:cNvPr id="92" name="Google Shape;92;p2"/>
          <p:cNvSpPr txBox="1"/>
          <p:nvPr/>
        </p:nvSpPr>
        <p:spPr>
          <a:xfrm>
            <a:off x="170872" y="1089891"/>
            <a:ext cx="118502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7261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0834" y="223"/>
            <a:ext cx="119056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CONVOLUTION</a:t>
            </a:r>
          </a:p>
          <a:p>
            <a:pPr algn="ctr"/>
            <a:r>
              <a:rPr lang="en-US" sz="3200" b="1" dirty="0"/>
              <a:t>Element-wise Matrix Multiplication &amp; Summation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834" y="4424218"/>
            <a:ext cx="2558475" cy="2433782"/>
            <a:chOff x="4304145" y="4672089"/>
            <a:chExt cx="2974109" cy="2185911"/>
          </a:xfrm>
        </p:grpSpPr>
        <p:grpSp>
          <p:nvGrpSpPr>
            <p:cNvPr id="10" name="Group 9"/>
            <p:cNvGrpSpPr/>
            <p:nvPr/>
          </p:nvGrpSpPr>
          <p:grpSpPr>
            <a:xfrm>
              <a:off x="4304145" y="4672089"/>
              <a:ext cx="2974109" cy="2185911"/>
              <a:chOff x="5570312" y="808892"/>
              <a:chExt cx="5081200" cy="4567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46126" r="7341" b="11198"/>
              <a:stretch/>
            </p:blipFill>
            <p:spPr>
              <a:xfrm>
                <a:off x="5570312" y="808892"/>
                <a:ext cx="5081200" cy="4567565"/>
              </a:xfrm>
              <a:prstGeom prst="rect">
                <a:avLst/>
              </a:prstGeom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&gt;=0</a:t>
                </a:r>
                <a:endParaRPr lang="en-US" dirty="0"/>
              </a:p>
            </p:txBody>
          </p:sp>
        </p:grpSp>
        <p:sp>
          <p:nvSpPr>
            <p:cNvPr id="2" name="Rounded Rectangle 1"/>
            <p:cNvSpPr/>
            <p:nvPr/>
          </p:nvSpPr>
          <p:spPr>
            <a:xfrm>
              <a:off x="4498111" y="4856376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82213" y="4849145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82212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99348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834" y="1514639"/>
            <a:ext cx="7360691" cy="2204610"/>
            <a:chOff x="489528" y="3101907"/>
            <a:chExt cx="9070107" cy="2918691"/>
          </a:xfrm>
        </p:grpSpPr>
        <p:grpSp>
          <p:nvGrpSpPr>
            <p:cNvPr id="21" name="Group 20"/>
            <p:cNvGrpSpPr/>
            <p:nvPr/>
          </p:nvGrpSpPr>
          <p:grpSpPr>
            <a:xfrm>
              <a:off x="489528" y="3101907"/>
              <a:ext cx="3177310" cy="2918691"/>
              <a:chOff x="5747805" y="902017"/>
              <a:chExt cx="4445386" cy="4107899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47751" t="1810" r="11538" b="18323"/>
              <a:stretch/>
            </p:blipFill>
            <p:spPr>
              <a:xfrm>
                <a:off x="5747805" y="902017"/>
                <a:ext cx="4445386" cy="4107899"/>
              </a:xfrm>
              <a:prstGeom prst="rect">
                <a:avLst/>
              </a:prstGeom>
            </p:spPr>
          </p:pic>
          <p:sp>
            <p:nvSpPr>
              <p:cNvPr id="25" name="Rounded Rectangle 24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chemeClr val="accent4">
                  <a:alpha val="36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>
                  <a:alpha val="36000"/>
                </a:srgb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3304" y="3101907"/>
              <a:ext cx="3786331" cy="275587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689537" y="4145753"/>
              <a:ext cx="4235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/>
                <a:t>*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07342" y="1412887"/>
            <a:ext cx="3773214" cy="2278427"/>
            <a:chOff x="6423731" y="3386038"/>
            <a:chExt cx="5306450" cy="29840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3731" y="3386038"/>
              <a:ext cx="5306450" cy="2984098"/>
            </a:xfrm>
            <a:prstGeom prst="rect">
              <a:avLst/>
            </a:prstGeom>
          </p:spPr>
        </p:pic>
        <p:sp>
          <p:nvSpPr>
            <p:cNvPr id="27" name="Rounded Rectangle 26"/>
            <p:cNvSpPr/>
            <p:nvPr/>
          </p:nvSpPr>
          <p:spPr>
            <a:xfrm>
              <a:off x="6655656" y="3773796"/>
              <a:ext cx="1551993" cy="819877"/>
            </a:xfrm>
            <a:prstGeom prst="roundRect">
              <a:avLst/>
            </a:prstGeom>
            <a:solidFill>
              <a:schemeClr val="accent2">
                <a:alpha val="4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671283" y="5422487"/>
              <a:ext cx="1551993" cy="819877"/>
            </a:xfrm>
            <a:prstGeom prst="roundRect">
              <a:avLst/>
            </a:prstGeom>
            <a:solidFill>
              <a:schemeClr val="accent2">
                <a:alpha val="4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993832" y="3792268"/>
              <a:ext cx="1551993" cy="819877"/>
            </a:xfrm>
            <a:prstGeom prst="roundRect">
              <a:avLst/>
            </a:prstGeom>
            <a:solidFill>
              <a:schemeClr val="accent2">
                <a:alpha val="4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968018" y="5422486"/>
              <a:ext cx="1551993" cy="819877"/>
            </a:xfrm>
            <a:prstGeom prst="roundRect">
              <a:avLst/>
            </a:prstGeom>
            <a:solidFill>
              <a:schemeClr val="accent2">
                <a:alpha val="4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8223276" y="3773796"/>
              <a:ext cx="770555" cy="2565531"/>
            </a:xfrm>
            <a:prstGeom prst="roundRect">
              <a:avLst/>
            </a:prstGeom>
            <a:solidFill>
              <a:srgbClr val="FFC000">
                <a:alpha val="23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596226" y="4669439"/>
              <a:ext cx="4018341" cy="660927"/>
            </a:xfrm>
            <a:prstGeom prst="roundRect">
              <a:avLst/>
            </a:prstGeom>
            <a:solidFill>
              <a:srgbClr val="FFC000">
                <a:alpha val="13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&gt;=0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302420" y="220563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  <a:endParaRPr lang="en-US" b="1" dirty="0"/>
          </a:p>
        </p:txBody>
      </p:sp>
      <p:sp>
        <p:nvSpPr>
          <p:cNvPr id="6" name="Down Arrow 5"/>
          <p:cNvSpPr/>
          <p:nvPr/>
        </p:nvSpPr>
        <p:spPr>
          <a:xfrm>
            <a:off x="9411855" y="4119423"/>
            <a:ext cx="618836" cy="172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183305" y="6004169"/>
            <a:ext cx="1075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-25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0910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73" y="1246777"/>
            <a:ext cx="2933256" cy="1962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0834" y="4424218"/>
            <a:ext cx="2558475" cy="2433782"/>
            <a:chOff x="4304145" y="4672089"/>
            <a:chExt cx="2974109" cy="2185911"/>
          </a:xfrm>
        </p:grpSpPr>
        <p:grpSp>
          <p:nvGrpSpPr>
            <p:cNvPr id="10" name="Group 9"/>
            <p:cNvGrpSpPr/>
            <p:nvPr/>
          </p:nvGrpSpPr>
          <p:grpSpPr>
            <a:xfrm>
              <a:off x="4304145" y="4672089"/>
              <a:ext cx="2974109" cy="2185911"/>
              <a:chOff x="5570312" y="808892"/>
              <a:chExt cx="5081200" cy="4567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46126" r="7341" b="11198"/>
              <a:stretch/>
            </p:blipFill>
            <p:spPr>
              <a:xfrm>
                <a:off x="5570312" y="808892"/>
                <a:ext cx="5081200" cy="4567565"/>
              </a:xfrm>
              <a:prstGeom prst="rect">
                <a:avLst/>
              </a:prstGeom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&gt;=0</a:t>
                </a:r>
                <a:endParaRPr lang="en-US" dirty="0"/>
              </a:p>
            </p:txBody>
          </p:sp>
        </p:grpSp>
        <p:sp>
          <p:nvSpPr>
            <p:cNvPr id="2" name="Rounded Rectangle 1"/>
            <p:cNvSpPr/>
            <p:nvPr/>
          </p:nvSpPr>
          <p:spPr>
            <a:xfrm>
              <a:off x="4498111" y="4856376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82213" y="4849145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82212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99348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06397" y="1246777"/>
            <a:ext cx="2578492" cy="2204610"/>
            <a:chOff x="5747805" y="902017"/>
            <a:chExt cx="4445386" cy="410789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l="47751" t="1810" r="11538" b="18323"/>
            <a:stretch/>
          </p:blipFill>
          <p:spPr>
            <a:xfrm>
              <a:off x="5747805" y="902017"/>
              <a:ext cx="4445386" cy="4107899"/>
            </a:xfrm>
            <a:prstGeom prst="rect">
              <a:avLst/>
            </a:prstGeom>
          </p:spPr>
        </p:pic>
        <p:sp>
          <p:nvSpPr>
            <p:cNvPr id="25" name="Rounded Rectangle 24"/>
            <p:cNvSpPr/>
            <p:nvPr/>
          </p:nvSpPr>
          <p:spPr>
            <a:xfrm>
              <a:off x="7541580" y="1136072"/>
              <a:ext cx="650630" cy="3334328"/>
            </a:xfrm>
            <a:prstGeom prst="roundRect">
              <a:avLst/>
            </a:prstGeom>
            <a:solidFill>
              <a:schemeClr val="accent4">
                <a:alpha val="36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834895" y="2336799"/>
              <a:ext cx="4082473" cy="858983"/>
            </a:xfrm>
            <a:prstGeom prst="roundRect">
              <a:avLst/>
            </a:prstGeom>
            <a:solidFill>
              <a:srgbClr val="FFC000">
                <a:alpha val="36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003155" y="2008769"/>
            <a:ext cx="343696" cy="627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*</a:t>
            </a:r>
            <a:endParaRPr lang="en-US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8738116" y="1324925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8749228" y="2583738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0400704" y="1339029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0382348" y="2583738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9852791" y="1324925"/>
            <a:ext cx="547912" cy="1958842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8695858" y="2008769"/>
            <a:ext cx="2857289" cy="504633"/>
          </a:xfrm>
          <a:prstGeom prst="roundRect">
            <a:avLst/>
          </a:prstGeom>
          <a:solidFill>
            <a:srgbClr val="FFC000">
              <a:alpha val="13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&gt;=0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06821" y="1821608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  <a:endParaRPr lang="en-US" b="1" dirty="0"/>
          </a:p>
        </p:txBody>
      </p:sp>
      <p:sp>
        <p:nvSpPr>
          <p:cNvPr id="6" name="Down Arrow 5"/>
          <p:cNvSpPr/>
          <p:nvPr/>
        </p:nvSpPr>
        <p:spPr>
          <a:xfrm>
            <a:off x="9716654" y="3851561"/>
            <a:ext cx="618836" cy="172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247654" y="5753517"/>
            <a:ext cx="1556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2705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075" y="1246777"/>
            <a:ext cx="4705350" cy="2209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0834" y="223"/>
            <a:ext cx="119056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CONVOLUTION</a:t>
            </a:r>
          </a:p>
          <a:p>
            <a:pPr algn="ctr"/>
            <a:r>
              <a:rPr lang="en-US" sz="3200" b="1" dirty="0"/>
              <a:t>Element-wise Matrix Multiplication &amp; Summation</a:t>
            </a:r>
          </a:p>
        </p:txBody>
      </p:sp>
    </p:spTree>
    <p:extLst>
      <p:ext uri="{BB962C8B-B14F-4D97-AF65-F5344CB8AC3E}">
        <p14:creationId xmlns:p14="http://schemas.microsoft.com/office/powerpoint/2010/main" val="2225795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Decide whether the plus (+) shape exist in the image</a:t>
            </a:r>
            <a:br>
              <a:rPr lang="en-US" dirty="0"/>
            </a:br>
            <a:endParaRPr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7380" b="3178"/>
          <a:stretch/>
        </p:blipFill>
        <p:spPr>
          <a:xfrm>
            <a:off x="0" y="3280536"/>
            <a:ext cx="12003782" cy="3565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4445"/>
            <a:ext cx="2672862" cy="2746091"/>
          </a:xfrm>
          <a:prstGeom prst="rect">
            <a:avLst/>
          </a:prstGeom>
        </p:spPr>
      </p:pic>
      <p:sp>
        <p:nvSpPr>
          <p:cNvPr id="6" name="Google Shape;91;p2"/>
          <p:cNvSpPr txBox="1">
            <a:spLocks/>
          </p:cNvSpPr>
          <p:nvPr/>
        </p:nvSpPr>
        <p:spPr>
          <a:xfrm>
            <a:off x="3550023" y="1325563"/>
            <a:ext cx="60166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We will develop an algorithm to detect the “+” shape in the given image with a confidence value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4939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039" y="1454398"/>
            <a:ext cx="2857449" cy="200131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0834" y="4424218"/>
            <a:ext cx="2558475" cy="2433782"/>
            <a:chOff x="4304145" y="4672089"/>
            <a:chExt cx="2974109" cy="2185911"/>
          </a:xfrm>
        </p:grpSpPr>
        <p:grpSp>
          <p:nvGrpSpPr>
            <p:cNvPr id="10" name="Group 9"/>
            <p:cNvGrpSpPr/>
            <p:nvPr/>
          </p:nvGrpSpPr>
          <p:grpSpPr>
            <a:xfrm>
              <a:off x="4304145" y="4672089"/>
              <a:ext cx="2974109" cy="2185911"/>
              <a:chOff x="5570312" y="808892"/>
              <a:chExt cx="5081200" cy="4567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46126" r="7341" b="11198"/>
              <a:stretch/>
            </p:blipFill>
            <p:spPr>
              <a:xfrm>
                <a:off x="5570312" y="808892"/>
                <a:ext cx="5081200" cy="4567565"/>
              </a:xfrm>
              <a:prstGeom prst="rect">
                <a:avLst/>
              </a:prstGeom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&gt;=0</a:t>
                </a:r>
                <a:endParaRPr lang="en-US" dirty="0"/>
              </a:p>
            </p:txBody>
          </p:sp>
        </p:grpSp>
        <p:sp>
          <p:nvSpPr>
            <p:cNvPr id="2" name="Rounded Rectangle 1"/>
            <p:cNvSpPr/>
            <p:nvPr/>
          </p:nvSpPr>
          <p:spPr>
            <a:xfrm>
              <a:off x="4498111" y="4856376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82213" y="4849145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82212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99348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0211" y="1440747"/>
            <a:ext cx="2578492" cy="2204610"/>
            <a:chOff x="5747805" y="902017"/>
            <a:chExt cx="4445386" cy="410789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l="47751" t="1810" r="11538" b="18323"/>
            <a:stretch/>
          </p:blipFill>
          <p:spPr>
            <a:xfrm>
              <a:off x="5747805" y="902017"/>
              <a:ext cx="4445386" cy="4107899"/>
            </a:xfrm>
            <a:prstGeom prst="rect">
              <a:avLst/>
            </a:prstGeom>
          </p:spPr>
        </p:pic>
        <p:sp>
          <p:nvSpPr>
            <p:cNvPr id="25" name="Rounded Rectangle 24"/>
            <p:cNvSpPr/>
            <p:nvPr/>
          </p:nvSpPr>
          <p:spPr>
            <a:xfrm>
              <a:off x="7541580" y="1136072"/>
              <a:ext cx="650630" cy="3334328"/>
            </a:xfrm>
            <a:prstGeom prst="roundRect">
              <a:avLst/>
            </a:prstGeom>
            <a:solidFill>
              <a:schemeClr val="accent4">
                <a:alpha val="36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834895" y="2336799"/>
              <a:ext cx="4082473" cy="858983"/>
            </a:xfrm>
            <a:prstGeom prst="roundRect">
              <a:avLst/>
            </a:prstGeom>
            <a:solidFill>
              <a:srgbClr val="FFC000">
                <a:alpha val="36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956969" y="2202739"/>
            <a:ext cx="343696" cy="627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*</a:t>
            </a:r>
            <a:endParaRPr lang="en-US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8691930" y="1518895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8703042" y="2777708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0354518" y="1532999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0336162" y="2777708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9806605" y="1518895"/>
            <a:ext cx="547912" cy="1958842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8649672" y="2202739"/>
            <a:ext cx="2857289" cy="504633"/>
          </a:xfrm>
          <a:prstGeom prst="roundRect">
            <a:avLst/>
          </a:prstGeom>
          <a:solidFill>
            <a:srgbClr val="FFC000">
              <a:alpha val="13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&gt;=0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60635" y="2015578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  <a:endParaRPr lang="en-US" b="1" dirty="0"/>
          </a:p>
        </p:txBody>
      </p:sp>
      <p:sp>
        <p:nvSpPr>
          <p:cNvPr id="6" name="Down Arrow 5"/>
          <p:cNvSpPr/>
          <p:nvPr/>
        </p:nvSpPr>
        <p:spPr>
          <a:xfrm>
            <a:off x="9670468" y="4045531"/>
            <a:ext cx="618836" cy="172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201468" y="5947487"/>
            <a:ext cx="1762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-1986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641" y="1424051"/>
            <a:ext cx="4787993" cy="223765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0834" y="223"/>
            <a:ext cx="119056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CONVOLUTION</a:t>
            </a:r>
          </a:p>
          <a:p>
            <a:pPr algn="ctr"/>
            <a:r>
              <a:rPr lang="en-US" sz="3200" b="1" dirty="0"/>
              <a:t>Element-wise Matrix Multiplication &amp; Summation</a:t>
            </a:r>
          </a:p>
        </p:txBody>
      </p:sp>
    </p:spTree>
    <p:extLst>
      <p:ext uri="{BB962C8B-B14F-4D97-AF65-F5344CB8AC3E}">
        <p14:creationId xmlns:p14="http://schemas.microsoft.com/office/powerpoint/2010/main" val="774563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563" y="1303017"/>
            <a:ext cx="2808432" cy="210270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0834" y="4424218"/>
            <a:ext cx="2558475" cy="2433782"/>
            <a:chOff x="4304145" y="4672089"/>
            <a:chExt cx="2974109" cy="2185911"/>
          </a:xfrm>
        </p:grpSpPr>
        <p:grpSp>
          <p:nvGrpSpPr>
            <p:cNvPr id="10" name="Group 9"/>
            <p:cNvGrpSpPr/>
            <p:nvPr/>
          </p:nvGrpSpPr>
          <p:grpSpPr>
            <a:xfrm>
              <a:off x="4304145" y="4672089"/>
              <a:ext cx="2974109" cy="2185911"/>
              <a:chOff x="5570312" y="808892"/>
              <a:chExt cx="5081200" cy="4567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46126" r="7341" b="11198"/>
              <a:stretch/>
            </p:blipFill>
            <p:spPr>
              <a:xfrm>
                <a:off x="5570312" y="808892"/>
                <a:ext cx="5081200" cy="4567565"/>
              </a:xfrm>
              <a:prstGeom prst="rect">
                <a:avLst/>
              </a:prstGeom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7541580" y="1136072"/>
                <a:ext cx="650630" cy="3334328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5834895" y="2336799"/>
                <a:ext cx="4082473" cy="858983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&gt;=0</a:t>
                </a:r>
                <a:endParaRPr lang="en-US" dirty="0"/>
              </a:p>
            </p:txBody>
          </p:sp>
        </p:grpSp>
        <p:sp>
          <p:nvSpPr>
            <p:cNvPr id="2" name="Rounded Rectangle 1"/>
            <p:cNvSpPr/>
            <p:nvPr/>
          </p:nvSpPr>
          <p:spPr>
            <a:xfrm>
              <a:off x="4498111" y="4856376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&lt;=0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82213" y="4849145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82212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99348" y="5858597"/>
              <a:ext cx="922905" cy="5099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&lt;=</a:t>
              </a:r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1125" y="1311430"/>
            <a:ext cx="2578492" cy="2204610"/>
            <a:chOff x="5747805" y="902017"/>
            <a:chExt cx="4445386" cy="410789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l="47751" t="1810" r="11538" b="18323"/>
            <a:stretch/>
          </p:blipFill>
          <p:spPr>
            <a:xfrm>
              <a:off x="5747805" y="902017"/>
              <a:ext cx="4445386" cy="4107899"/>
            </a:xfrm>
            <a:prstGeom prst="rect">
              <a:avLst/>
            </a:prstGeom>
          </p:spPr>
        </p:pic>
        <p:sp>
          <p:nvSpPr>
            <p:cNvPr id="25" name="Rounded Rectangle 24"/>
            <p:cNvSpPr/>
            <p:nvPr/>
          </p:nvSpPr>
          <p:spPr>
            <a:xfrm>
              <a:off x="7541580" y="1136072"/>
              <a:ext cx="650630" cy="3334328"/>
            </a:xfrm>
            <a:prstGeom prst="roundRect">
              <a:avLst/>
            </a:prstGeom>
            <a:solidFill>
              <a:schemeClr val="accent4">
                <a:alpha val="36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834895" y="2336799"/>
              <a:ext cx="4082473" cy="858983"/>
            </a:xfrm>
            <a:prstGeom prst="roundRect">
              <a:avLst/>
            </a:prstGeom>
            <a:solidFill>
              <a:srgbClr val="FFC000">
                <a:alpha val="36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187883" y="2073422"/>
            <a:ext cx="343696" cy="627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*</a:t>
            </a:r>
            <a:endParaRPr lang="en-US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8922844" y="1389578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8933956" y="2648391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0585432" y="1403682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0567076" y="2648391"/>
            <a:ext cx="1103563" cy="625995"/>
          </a:xfrm>
          <a:prstGeom prst="roundRect">
            <a:avLst/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&lt;=0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0037519" y="1389578"/>
            <a:ext cx="547912" cy="1958842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8880586" y="2073422"/>
            <a:ext cx="2857289" cy="504633"/>
          </a:xfrm>
          <a:prstGeom prst="roundRect">
            <a:avLst/>
          </a:prstGeom>
          <a:solidFill>
            <a:srgbClr val="FFC000">
              <a:alpha val="13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&gt;=0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91549" y="1886261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=</a:t>
            </a:r>
            <a:endParaRPr lang="en-US" b="1" dirty="0"/>
          </a:p>
        </p:txBody>
      </p:sp>
      <p:sp>
        <p:nvSpPr>
          <p:cNvPr id="6" name="Down Arrow 5"/>
          <p:cNvSpPr/>
          <p:nvPr/>
        </p:nvSpPr>
        <p:spPr>
          <a:xfrm>
            <a:off x="9901382" y="3916214"/>
            <a:ext cx="618836" cy="172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626344" y="5818170"/>
            <a:ext cx="1213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297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822" y="1345061"/>
            <a:ext cx="4657725" cy="204787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0834" y="223"/>
            <a:ext cx="119056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CONVOLUTION</a:t>
            </a:r>
          </a:p>
          <a:p>
            <a:pPr algn="ctr"/>
            <a:r>
              <a:rPr lang="en-US" sz="3200" b="1" dirty="0"/>
              <a:t>Element-wise Matrix Multiplication &amp; Summation</a:t>
            </a:r>
          </a:p>
        </p:txBody>
      </p:sp>
    </p:spTree>
    <p:extLst>
      <p:ext uri="{BB962C8B-B14F-4D97-AF65-F5344CB8AC3E}">
        <p14:creationId xmlns:p14="http://schemas.microsoft.com/office/powerpoint/2010/main" val="2507260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199" y="28399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4400"/>
            </a:pPr>
            <a:r>
              <a:rPr lang="en-US" b="1" dirty="0" smtClean="0"/>
              <a:t>PART B: CONVOLUTION </a:t>
            </a:r>
            <a:br>
              <a:rPr lang="en-US" b="1" dirty="0" smtClean="0"/>
            </a:br>
            <a:r>
              <a:rPr lang="en-US" b="1" dirty="0" smtClean="0"/>
              <a:t>with </a:t>
            </a:r>
            <a:r>
              <a:rPr lang="en-US" b="1" dirty="0"/>
              <a:t>Image of a larger size than the Filter </a:t>
            </a:r>
            <a:endParaRPr b="1" dirty="0"/>
          </a:p>
        </p:txBody>
      </p:sp>
      <p:sp>
        <p:nvSpPr>
          <p:cNvPr id="92" name="Google Shape;92;p2"/>
          <p:cNvSpPr txBox="1"/>
          <p:nvPr/>
        </p:nvSpPr>
        <p:spPr>
          <a:xfrm>
            <a:off x="170872" y="1089891"/>
            <a:ext cx="118502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2823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1123949"/>
            <a:ext cx="11676184" cy="5575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90974" y="1861317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Image Matrix= 5x5</a:t>
            </a:r>
            <a:endParaRPr lang="tr-TR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00455" y="1861317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Feature Map = 3x3 </a:t>
            </a:r>
            <a:endParaRPr lang="tr-TR" sz="1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25854" y="1861317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Filter (Kernel) = 3x3 </a:t>
            </a:r>
            <a:endParaRPr lang="tr-TR" sz="1800" b="1" dirty="0"/>
          </a:p>
        </p:txBody>
      </p:sp>
      <p:sp>
        <p:nvSpPr>
          <p:cNvPr id="10" name="Google Shape;131;p8"/>
          <p:cNvSpPr txBox="1">
            <a:spLocks noGrp="1"/>
          </p:cNvSpPr>
          <p:nvPr>
            <p:ph type="title"/>
          </p:nvPr>
        </p:nvSpPr>
        <p:spPr>
          <a:xfrm>
            <a:off x="-1" y="42940"/>
            <a:ext cx="121253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 dirty="0" smtClean="0"/>
              <a:t>Convolution with Image of a larger size than the Filter : </a:t>
            </a:r>
            <a:br>
              <a:rPr lang="en-US" sz="4000" b="1" dirty="0" smtClean="0"/>
            </a:br>
            <a:r>
              <a:rPr lang="en-US" sz="4000" b="1" dirty="0" smtClean="0"/>
              <a:t>Stride &amp; Padding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4247906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199" y="28399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4400"/>
            </a:pPr>
            <a:r>
              <a:rPr lang="en-US" b="1" dirty="0" smtClean="0"/>
              <a:t>PART C: </a:t>
            </a:r>
            <a:r>
              <a:rPr lang="en-US" b="1" dirty="0" err="1"/>
              <a:t>Keras</a:t>
            </a:r>
            <a:r>
              <a:rPr lang="en-US" b="1" dirty="0"/>
              <a:t> Conv2D layer </a:t>
            </a:r>
            <a:endParaRPr b="1" dirty="0"/>
          </a:p>
        </p:txBody>
      </p:sp>
      <p:sp>
        <p:nvSpPr>
          <p:cNvPr id="92" name="Google Shape;92;p2"/>
          <p:cNvSpPr txBox="1"/>
          <p:nvPr/>
        </p:nvSpPr>
        <p:spPr>
          <a:xfrm>
            <a:off x="170872" y="1089891"/>
            <a:ext cx="118502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6243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8f1f44fd13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60" y="591129"/>
            <a:ext cx="8820258" cy="607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8f1f44fd13_0_14"/>
          <p:cNvPicPr preferRelativeResize="0"/>
          <p:nvPr/>
        </p:nvPicPr>
        <p:blipFill rotWithShape="1">
          <a:blip r:embed="rId3">
            <a:alphaModFix/>
          </a:blip>
          <a:srcRect t="17182"/>
          <a:stretch/>
        </p:blipFill>
        <p:spPr>
          <a:xfrm>
            <a:off x="230909" y="120072"/>
            <a:ext cx="11730182" cy="659476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8f1f44fd13_0_14"/>
          <p:cNvSpPr/>
          <p:nvPr/>
        </p:nvSpPr>
        <p:spPr>
          <a:xfrm>
            <a:off x="1099125" y="781916"/>
            <a:ext cx="1104900" cy="30906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  <a:alpha val="3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8;g8f1f44fd13_0_14"/>
          <p:cNvSpPr/>
          <p:nvPr/>
        </p:nvSpPr>
        <p:spPr>
          <a:xfrm>
            <a:off x="1099125" y="1124024"/>
            <a:ext cx="1597893" cy="28669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  <a:alpha val="3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8;g8f1f44fd13_0_14"/>
          <p:cNvSpPr/>
          <p:nvPr/>
        </p:nvSpPr>
        <p:spPr>
          <a:xfrm>
            <a:off x="1099124" y="1443760"/>
            <a:ext cx="1911931" cy="3144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  <a:alpha val="3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8;g8f1f44fd13_0_14"/>
          <p:cNvSpPr/>
          <p:nvPr/>
        </p:nvSpPr>
        <p:spPr>
          <a:xfrm>
            <a:off x="1099123" y="1785868"/>
            <a:ext cx="2013532" cy="3144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  <a:alpha val="3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8;g8f1f44fd13_0_14"/>
          <p:cNvSpPr/>
          <p:nvPr/>
        </p:nvSpPr>
        <p:spPr>
          <a:xfrm>
            <a:off x="1099123" y="3266756"/>
            <a:ext cx="2013532" cy="3144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  <a:alpha val="3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570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8f1f44fd13_0_14"/>
          <p:cNvPicPr preferRelativeResize="0"/>
          <p:nvPr/>
        </p:nvPicPr>
        <p:blipFill rotWithShape="1">
          <a:blip r:embed="rId3">
            <a:alphaModFix/>
          </a:blip>
          <a:srcRect l="3086" t="19186" r="1048" b="286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8;g8f1f44fd13_0_14"/>
          <p:cNvSpPr/>
          <p:nvPr/>
        </p:nvSpPr>
        <p:spPr>
          <a:xfrm>
            <a:off x="1099123" y="3266756"/>
            <a:ext cx="2013532" cy="3144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  <a:alpha val="3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2200"/>
            <a:ext cx="1219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82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7;g8f1f44fd13_0_14"/>
          <p:cNvPicPr preferRelativeResize="0"/>
          <p:nvPr/>
        </p:nvPicPr>
        <p:blipFill rotWithShape="1">
          <a:blip r:embed="rId2">
            <a:alphaModFix/>
          </a:blip>
          <a:srcRect l="3086" t="22487" r="1048" b="2869"/>
          <a:stretch/>
        </p:blipFill>
        <p:spPr>
          <a:xfrm>
            <a:off x="0" y="0"/>
            <a:ext cx="12192000" cy="639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325"/>
            <a:ext cx="121920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26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7;g8f1f44fd13_0_14"/>
          <p:cNvPicPr preferRelativeResize="0"/>
          <p:nvPr/>
        </p:nvPicPr>
        <p:blipFill rotWithShape="1">
          <a:blip r:embed="rId2">
            <a:alphaModFix/>
          </a:blip>
          <a:srcRect l="3086" t="22487" r="1048" b="2869"/>
          <a:stretch/>
        </p:blipFill>
        <p:spPr>
          <a:xfrm>
            <a:off x="0" y="0"/>
            <a:ext cx="12192000" cy="639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2003" b="3367"/>
          <a:stretch/>
        </p:blipFill>
        <p:spPr>
          <a:xfrm>
            <a:off x="0" y="1586753"/>
            <a:ext cx="12192000" cy="52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95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61546" y="0"/>
            <a:ext cx="1213045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b="1" dirty="0" smtClean="0"/>
              <a:t>If </a:t>
            </a:r>
            <a:r>
              <a:rPr lang="en-US" b="1" dirty="0"/>
              <a:t>exists, locate the shape in the </a:t>
            </a:r>
            <a:r>
              <a:rPr lang="en-US" b="1" dirty="0" smtClean="0"/>
              <a:t>given image 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758" t="-671" r="41530" b="3296"/>
          <a:stretch/>
        </p:blipFill>
        <p:spPr>
          <a:xfrm>
            <a:off x="5838091" y="1011114"/>
            <a:ext cx="5758963" cy="5715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11114"/>
            <a:ext cx="2857500" cy="29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7;g8f1f44fd13_0_14"/>
          <p:cNvPicPr preferRelativeResize="0"/>
          <p:nvPr/>
        </p:nvPicPr>
        <p:blipFill rotWithShape="1">
          <a:blip r:embed="rId2">
            <a:alphaModFix/>
          </a:blip>
          <a:srcRect l="3086" t="22487" r="1048" b="2869"/>
          <a:stretch/>
        </p:blipFill>
        <p:spPr>
          <a:xfrm>
            <a:off x="0" y="0"/>
            <a:ext cx="12192000" cy="639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301"/>
          <a:stretch/>
        </p:blipFill>
        <p:spPr>
          <a:xfrm>
            <a:off x="0" y="1570617"/>
            <a:ext cx="12192000" cy="51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4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7;g8f1f44fd13_0_14"/>
          <p:cNvPicPr preferRelativeResize="0"/>
          <p:nvPr/>
        </p:nvPicPr>
        <p:blipFill rotWithShape="1">
          <a:blip r:embed="rId2">
            <a:alphaModFix/>
          </a:blip>
          <a:srcRect l="3086" t="22487" r="1048" b="2869"/>
          <a:stretch/>
        </p:blipFill>
        <p:spPr>
          <a:xfrm>
            <a:off x="0" y="0"/>
            <a:ext cx="12192000" cy="639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12192000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0994" y="933045"/>
            <a:ext cx="53324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</a:rPr>
              <a:t>2, 2</a:t>
            </a:r>
            <a:endParaRPr lang="tr-TR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95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7;g8f1f44fd13_0_14"/>
          <p:cNvPicPr preferRelativeResize="0"/>
          <p:nvPr/>
        </p:nvPicPr>
        <p:blipFill rotWithShape="1">
          <a:blip r:embed="rId2">
            <a:alphaModFix/>
          </a:blip>
          <a:srcRect l="3086" t="22487" r="1048" b="2869"/>
          <a:stretch/>
        </p:blipFill>
        <p:spPr>
          <a:xfrm>
            <a:off x="0" y="0"/>
            <a:ext cx="12192000" cy="639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774"/>
            <a:ext cx="12192000" cy="52292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47825" y="1252120"/>
            <a:ext cx="12001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CCCC00"/>
                </a:solidFill>
                <a:latin typeface="Consolas" panose="020B0609020204030204" pitchFamily="49" charset="0"/>
              </a:rPr>
              <a:t>“same”</a:t>
            </a:r>
            <a:endParaRPr lang="tr-TR" sz="1800" b="1" dirty="0">
              <a:solidFill>
                <a:srgbClr val="CCCC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049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41" y="1133700"/>
            <a:ext cx="10708071" cy="4647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65895" y="314324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Strides=1</a:t>
            </a:r>
            <a:endParaRPr lang="tr-TR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61988" y="4755818"/>
            <a:ext cx="42290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Image Matrix &gt; Feature Map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b="1" dirty="0" smtClean="0">
                <a:solidFill>
                  <a:srgbClr val="FF0000"/>
                </a:solidFill>
              </a:rPr>
              <a:t>adding = ‘valid’</a:t>
            </a:r>
            <a:endParaRPr lang="tr-TR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390525"/>
            <a:ext cx="10420350" cy="607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65895" y="314324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Strides=1</a:t>
            </a:r>
            <a:endParaRPr lang="tr-TR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2537" y="5872442"/>
            <a:ext cx="42290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Image Matrix = Feature Map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b="1" dirty="0" smtClean="0">
                <a:solidFill>
                  <a:srgbClr val="FF0000"/>
                </a:solidFill>
              </a:rPr>
              <a:t>adding = ‘same’</a:t>
            </a:r>
            <a:endParaRPr lang="tr-T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547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8f1f44fd1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113" y="962025"/>
            <a:ext cx="10163776" cy="50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506071" y="842682"/>
            <a:ext cx="389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Padding with zero: 1-padding</a:t>
            </a:r>
            <a:endParaRPr lang="tr-TR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26776" y="5859259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Image Matrix= 5x5 </a:t>
            </a:r>
            <a:r>
              <a:rPr lang="en-US" sz="1800" b="1" dirty="0" smtClean="0">
                <a:sym typeface="Wingdings" panose="05000000000000000000" pitchFamily="2" charset="2"/>
              </a:rPr>
              <a:t> with padding 7x7</a:t>
            </a:r>
            <a:endParaRPr lang="tr-TR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70259" y="5136711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Feature Map = 5x5 </a:t>
            </a:r>
            <a:endParaRPr lang="tr-TR" sz="1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58118" y="3980263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Filter (Kernel) = 3x3 </a:t>
            </a:r>
            <a:endParaRPr lang="tr-TR" sz="1800" b="1" dirty="0"/>
          </a:p>
        </p:txBody>
      </p:sp>
    </p:spTree>
    <p:extLst>
      <p:ext uri="{BB962C8B-B14F-4D97-AF65-F5344CB8AC3E}">
        <p14:creationId xmlns:p14="http://schemas.microsoft.com/office/powerpoint/2010/main" val="3195491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35" y="828338"/>
            <a:ext cx="10691275" cy="38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45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231n Convolutional Neural Networks for Visual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393" y="2073564"/>
            <a:ext cx="74961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19;p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 smtClean="0"/>
              <a:t>Another Convolution: Pooling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22489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61546" y="240145"/>
            <a:ext cx="12130454" cy="77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b="1" dirty="0" smtClean="0"/>
              <a:t>Project has 3 parts:</a:t>
            </a:r>
            <a:endParaRPr b="1" dirty="0"/>
          </a:p>
        </p:txBody>
      </p:sp>
      <p:sp>
        <p:nvSpPr>
          <p:cNvPr id="2" name="Rectangle 1"/>
          <p:cNvSpPr/>
          <p:nvPr/>
        </p:nvSpPr>
        <p:spPr>
          <a:xfrm>
            <a:off x="253742" y="1530328"/>
            <a:ext cx="1182688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Part 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Discuss </a:t>
            </a:r>
            <a:r>
              <a:rPr lang="en-US" sz="3200" b="1" dirty="0" smtClean="0"/>
              <a:t>Matrix </a:t>
            </a:r>
            <a:r>
              <a:rPr lang="en-US" sz="3200" b="1" dirty="0"/>
              <a:t>Multiplication </a:t>
            </a:r>
            <a:r>
              <a:rPr lang="en-US" sz="3200" b="1" dirty="0" smtClean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Review Image File structure</a:t>
            </a: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Prepare a simple image dataset</a:t>
            </a: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Create a filter (kernel) for “+” </a:t>
            </a:r>
            <a:r>
              <a:rPr lang="en-US" sz="3200" b="1" dirty="0" smtClean="0"/>
              <a:t>shape</a:t>
            </a:r>
          </a:p>
          <a:p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4373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61546" y="240145"/>
            <a:ext cx="12130454" cy="77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b="1" dirty="0"/>
              <a:t>Project has 3 parts:</a:t>
            </a:r>
            <a:endParaRPr b="1" dirty="0"/>
          </a:p>
        </p:txBody>
      </p:sp>
      <p:sp>
        <p:nvSpPr>
          <p:cNvPr id="2" name="Rectangle 1"/>
          <p:cNvSpPr/>
          <p:nvPr/>
        </p:nvSpPr>
        <p:spPr>
          <a:xfrm>
            <a:off x="253742" y="1530328"/>
            <a:ext cx="1182688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Part B:</a:t>
            </a: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Convolution</a:t>
            </a:r>
            <a:r>
              <a:rPr lang="en-US" sz="3200" b="1" dirty="0" smtClean="0"/>
              <a:t> as </a:t>
            </a:r>
            <a:r>
              <a:rPr lang="en-US" sz="3200" b="1" dirty="0"/>
              <a:t>Element-Wise Matrix Multiplication </a:t>
            </a:r>
            <a:r>
              <a:rPr lang="en-US" sz="3200" b="1" dirty="0" smtClean="0"/>
              <a:t>&amp; Summation</a:t>
            </a: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Apply Convolution to the given Image with “+” Filter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Calculate </a:t>
            </a:r>
            <a:r>
              <a:rPr lang="en-US" sz="3200" b="1" dirty="0" smtClean="0"/>
              <a:t>a probability score for existing “+” shape in the </a:t>
            </a:r>
            <a:r>
              <a:rPr lang="en-US" sz="3200" b="1" dirty="0" smtClean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Test the algorithm with different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210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61546" y="240145"/>
            <a:ext cx="12130454" cy="77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b="1" dirty="0"/>
              <a:t>Project has 3 parts:</a:t>
            </a:r>
            <a:endParaRPr b="1" dirty="0"/>
          </a:p>
        </p:txBody>
      </p:sp>
      <p:sp>
        <p:nvSpPr>
          <p:cNvPr id="2" name="Rectangle 1"/>
          <p:cNvSpPr/>
          <p:nvPr/>
        </p:nvSpPr>
        <p:spPr>
          <a:xfrm>
            <a:off x="253742" y="1530328"/>
            <a:ext cx="118268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Part C:</a:t>
            </a: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Apply Convolution onto an image with a larger size than the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Understand stride &amp; 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Formalize </a:t>
            </a:r>
            <a:r>
              <a:rPr lang="en-US" sz="3200" b="1" dirty="0"/>
              <a:t>all these </a:t>
            </a:r>
            <a:r>
              <a:rPr lang="en-US" sz="3200" b="1" dirty="0" smtClean="0"/>
              <a:t>processes</a:t>
            </a: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Investigate </a:t>
            </a:r>
            <a:r>
              <a:rPr lang="en-US" sz="3200" b="1" dirty="0" err="1"/>
              <a:t>Keras</a:t>
            </a:r>
            <a:r>
              <a:rPr lang="en-US" sz="3200" b="1" dirty="0"/>
              <a:t> Conv2D </a:t>
            </a:r>
            <a:r>
              <a:rPr lang="en-US" sz="3200" b="1" dirty="0" smtClean="0"/>
              <a:t>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Integrate all we learn with </a:t>
            </a:r>
            <a:r>
              <a:rPr lang="en-US" sz="3200" b="1" dirty="0" err="1"/>
              <a:t>Keras</a:t>
            </a:r>
            <a:r>
              <a:rPr lang="en-US" sz="3200" b="1" dirty="0"/>
              <a:t> Conv2D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3148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 smtClean="0"/>
              <a:t>What to cover?</a:t>
            </a:r>
            <a:endParaRPr b="1" dirty="0"/>
          </a:p>
        </p:txBody>
      </p:sp>
      <p:sp>
        <p:nvSpPr>
          <p:cNvPr id="92" name="Google Shape;92;p2"/>
          <p:cNvSpPr txBox="1"/>
          <p:nvPr/>
        </p:nvSpPr>
        <p:spPr>
          <a:xfrm>
            <a:off x="170872" y="1089891"/>
            <a:ext cx="11850255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code with </a:t>
            </a: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2D Convolution step by step:</a:t>
            </a: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Element-wise Matrix Multiplication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format: size,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channels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processing: transpose, normalize,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via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Element-wise Matrix Multiplication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&amp; Padding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 (Kernels)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796811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 smtClean="0"/>
              <a:t>What to cover?</a:t>
            </a:r>
            <a:endParaRPr b="1" dirty="0"/>
          </a:p>
        </p:txBody>
      </p:sp>
      <p:sp>
        <p:nvSpPr>
          <p:cNvPr id="92" name="Google Shape;92;p2"/>
          <p:cNvSpPr txBox="1"/>
          <p:nvPr/>
        </p:nvSpPr>
        <p:spPr>
          <a:xfrm>
            <a:off x="170872" y="1089891"/>
            <a:ext cx="11850255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Finally: You will be able to easily recognize </a:t>
            </a:r>
            <a:r>
              <a:rPr lang="en-US" sz="32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Keras</a:t>
            </a: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Conv2D layer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it works?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important parameters and their meanings?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set up?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to expect as the output?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Conv2D </a:t>
            </a: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will be no longer a mystery for you </a:t>
            </a: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</a:t>
            </a: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738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28061</TotalTime>
  <Words>883</Words>
  <Application>Microsoft Office PowerPoint</Application>
  <PresentationFormat>Widescreen</PresentationFormat>
  <Paragraphs>207</Paragraphs>
  <Slides>47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Calibri</vt:lpstr>
      <vt:lpstr>Consolas</vt:lpstr>
      <vt:lpstr>Arial</vt:lpstr>
      <vt:lpstr>Wingdings</vt:lpstr>
      <vt:lpstr>Office Theme</vt:lpstr>
      <vt:lpstr>How convolution works?    From  a programmer perspective</vt:lpstr>
      <vt:lpstr>An Image Detection Project:   Assume that an image like below is given</vt:lpstr>
      <vt:lpstr>Decide whether the plus (+) shape exist in the image </vt:lpstr>
      <vt:lpstr>If exists, locate the shape in the given image </vt:lpstr>
      <vt:lpstr>Project has 3 parts:</vt:lpstr>
      <vt:lpstr>Project has 3 parts:</vt:lpstr>
      <vt:lpstr>Project has 3 parts:</vt:lpstr>
      <vt:lpstr>What to cover?</vt:lpstr>
      <vt:lpstr>What to cover?</vt:lpstr>
      <vt:lpstr>PART A: BACKGROUND</vt:lpstr>
      <vt:lpstr>Generic CNN Architecture</vt:lpstr>
      <vt:lpstr>CNN Block: Convolution+Activation+Pooling</vt:lpstr>
      <vt:lpstr>VGG16 CNN Architecture</vt:lpstr>
      <vt:lpstr>Matrix Multiplication</vt:lpstr>
      <vt:lpstr>Matrix Multiplication</vt:lpstr>
      <vt:lpstr>Matrix Multiplication with Numpy</vt:lpstr>
      <vt:lpstr>Matrix Multiplication with Numpy</vt:lpstr>
      <vt:lpstr>Matrix Multiplication with Numpy</vt:lpstr>
      <vt:lpstr>PowerPoint Presentation</vt:lpstr>
      <vt:lpstr>Image File Format: 3 entries of 2D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PowerPoint Presentation</vt:lpstr>
      <vt:lpstr>PowerPoint Presentation</vt:lpstr>
      <vt:lpstr>PowerPoint Presentation</vt:lpstr>
      <vt:lpstr>PowerPoint Presentation</vt:lpstr>
      <vt:lpstr>PART B: CONVOLUTION  with Image of a larger size than the Filter </vt:lpstr>
      <vt:lpstr>Convolution with Image of a larger size than the Filter :  Stride &amp; Padding</vt:lpstr>
      <vt:lpstr>PART C: Keras Conv2D layer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Convolution: Pooling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KERAS CONV2D WORKS    FROM A PROGRAMMER PERSPECTIVE</dc:title>
  <dc:creator>kmk</dc:creator>
  <cp:lastModifiedBy>kmk</cp:lastModifiedBy>
  <cp:revision>134</cp:revision>
  <dcterms:created xsi:type="dcterms:W3CDTF">2020-07-20T12:36:43Z</dcterms:created>
  <dcterms:modified xsi:type="dcterms:W3CDTF">2020-08-26T09:07:26Z</dcterms:modified>
</cp:coreProperties>
</file>